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62" r:id="rId4"/>
  </p:sldMasterIdLst>
  <p:notesMasterIdLst>
    <p:notesMasterId r:id="rId16"/>
  </p:notesMasterIdLst>
  <p:handoutMasterIdLst>
    <p:handoutMasterId r:id="rId17"/>
  </p:handoutMasterIdLst>
  <p:sldIdLst>
    <p:sldId id="1042" r:id="rId5"/>
    <p:sldId id="498" r:id="rId6"/>
    <p:sldId id="2145706631" r:id="rId7"/>
    <p:sldId id="2145706638" r:id="rId8"/>
    <p:sldId id="2145706640" r:id="rId9"/>
    <p:sldId id="2145706634" r:id="rId10"/>
    <p:sldId id="2145706639" r:id="rId11"/>
    <p:sldId id="1049" r:id="rId12"/>
    <p:sldId id="267" r:id="rId13"/>
    <p:sldId id="1041" r:id="rId14"/>
    <p:sldId id="2145706627"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Ubuntu" panose="020B0504030602030204" pitchFamily="34" charset="0"/>
      <p:regular r:id="rId26"/>
      <p:bold r:id="rId27"/>
      <p:italic r:id="rId28"/>
    </p:embeddedFont>
    <p:embeddedFont>
      <p:font typeface="Ubuntu Light" panose="020B0304030602030204" pitchFamily="34" charset="0"/>
      <p:regular r:id="rId29"/>
      <p:italic r:id="rId30"/>
    </p:embeddedFont>
    <p:embeddedFont>
      <p:font typeface="Ubuntu Medium" panose="020B0604030602030204" pitchFamily="34" charset="0"/>
      <p:regular r:id="rId31"/>
      <p:italic r:id="rId32"/>
    </p:embeddedFont>
  </p:embeddedFontLst>
  <p:custDataLst>
    <p:tags r:id="rId3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988" autoAdjust="0"/>
  </p:normalViewPr>
  <p:slideViewPr>
    <p:cSldViewPr snapToObjects="1">
      <p:cViewPr varScale="1">
        <p:scale>
          <a:sx n="66" d="100"/>
          <a:sy n="66" d="100"/>
        </p:scale>
        <p:origin x="668" y="32"/>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22/04/2023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22/04/2023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217181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dirty="0"/>
              <a:t>Click icon to add picture with alt text</a:t>
            </a:r>
            <a:endParaRPr lang="en-GB" dirty="0"/>
          </a:p>
        </p:txBody>
      </p:sp>
    </p:spTree>
    <p:extLst>
      <p:ext uri="{BB962C8B-B14F-4D97-AF65-F5344CB8AC3E}">
        <p14:creationId xmlns:p14="http://schemas.microsoft.com/office/powerpoint/2010/main" val="3523731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dirty="0"/>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78" r:id="rId16"/>
    <p:sldLayoutId id="2147483980" r:id="rId17"/>
    <p:sldLayoutId id="2147483981" r:id="rId18"/>
    <p:sldLayoutId id="2147483983" r:id="rId19"/>
    <p:sldLayoutId id="2147483987" r:id="rId20"/>
    <p:sldLayoutId id="2147483984" r:id="rId21"/>
    <p:sldLayoutId id="2147483985"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2339007"/>
            <a:ext cx="11386134" cy="2031325"/>
          </a:xfrm>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Salesforce</a:t>
            </a:r>
            <a:r>
              <a:rPr lang="en-GB" dirty="0"/>
              <a:t> Testing</a:t>
            </a:r>
            <a:br>
              <a:rPr lang="en-GB" dirty="0"/>
            </a:br>
            <a:r>
              <a:rPr lang="en-GB" dirty="0"/>
              <a:t>                                            </a:t>
            </a:r>
            <a:r>
              <a:rPr lang="en-GB" sz="2000" dirty="0"/>
              <a:t>Kiran </a:t>
            </a:r>
            <a:r>
              <a:rPr lang="en-GB" sz="2000" dirty="0" err="1"/>
              <a:t>kumar</a:t>
            </a:r>
            <a:r>
              <a:rPr lang="en-GB" sz="2000" dirty="0"/>
              <a:t> </a:t>
            </a:r>
            <a:r>
              <a:rPr lang="en-GB" sz="2000" dirty="0" err="1"/>
              <a:t>puli</a:t>
            </a:r>
            <a:endParaRPr lang="en-GB" dirty="0"/>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551384" y="2997319"/>
            <a:ext cx="11640616"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Thank you</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2486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a:xfrm>
            <a:off x="404813" y="692696"/>
            <a:ext cx="4562476" cy="1944216"/>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a:xfrm>
            <a:off x="404813" y="3356992"/>
            <a:ext cx="4395787" cy="3024336"/>
          </a:xfrm>
        </p:spPr>
        <p:txBody>
          <a:bodyPr/>
          <a:lstStyle/>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Salesforce intro &amp; cloud services</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Levels of  Salesforce testing</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Objects in Salesforce</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Roles &amp; Profiles</a:t>
            </a:r>
          </a:p>
        </p:txBody>
      </p:sp>
      <p:pic>
        <p:nvPicPr>
          <p:cNvPr id="6" name="Picture Placeholder 5" descr="A picture containing icon&#10;&#10;Description automatically generated">
            <a:extLst>
              <a:ext uri="{FF2B5EF4-FFF2-40B4-BE49-F238E27FC236}">
                <a16:creationId xmlns:a16="http://schemas.microsoft.com/office/drawing/2014/main" id="{37AE3B6E-AB7D-07F8-EAD7-21F60E885B6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33" b="1933"/>
          <a:stretch>
            <a:fillRect/>
          </a:stretch>
        </p:blipFill>
        <p:spPr>
          <a:xfrm>
            <a:off x="6096000" y="2230505"/>
            <a:ext cx="4824536" cy="2782819"/>
          </a:xfrm>
        </p:spPr>
      </p:pic>
    </p:spTree>
    <p:extLst>
      <p:ext uri="{BB962C8B-B14F-4D97-AF65-F5344CB8AC3E}">
        <p14:creationId xmlns:p14="http://schemas.microsoft.com/office/powerpoint/2010/main" val="18285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14249"/>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30038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985802"/>
            <a:ext cx="9579619" cy="443198"/>
          </a:xfrm>
        </p:spPr>
        <p:txBody>
          <a:bodyPr/>
          <a:lstStyle/>
          <a:p>
            <a:r>
              <a:rPr lang="en-GB" sz="3200" dirty="0" err="1">
                <a:latin typeface="Calibri" panose="020F0502020204030204" pitchFamily="34" charset="0"/>
                <a:ea typeface="Calibri" panose="020F0502020204030204" pitchFamily="34" charset="0"/>
                <a:cs typeface="Calibri" panose="020F0502020204030204" pitchFamily="34" charset="0"/>
              </a:rPr>
              <a:t>SALesforce</a:t>
            </a:r>
            <a:endParaRPr lang="en-GB" sz="3200" dirty="0">
              <a:latin typeface="Calibri" panose="020F0502020204030204" pitchFamily="34" charset="0"/>
              <a:ea typeface="Calibri" panose="020F0502020204030204" pitchFamily="34" charset="0"/>
              <a:cs typeface="Calibri" panose="020F0502020204030204" pitchFamily="34" charset="0"/>
            </a:endParaRP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005065"/>
            <a:ext cx="11386134" cy="1923604"/>
          </a:xfrm>
        </p:spPr>
        <p:txBody>
          <a:bodyPr/>
          <a:lstStyle/>
          <a:p>
            <a:r>
              <a:rPr lang="en-GB" dirty="0"/>
              <a:t>                                                                   </a:t>
            </a:r>
            <a:r>
              <a:rPr lang="en-GB" dirty="0">
                <a:latin typeface="Calibri" panose="020F0502020204030204" pitchFamily="34" charset="0"/>
                <a:ea typeface="Calibri" panose="020F0502020204030204" pitchFamily="34" charset="0"/>
                <a:cs typeface="Calibri" panose="020F0502020204030204" pitchFamily="34" charset="0"/>
              </a:rPr>
              <a:t>Salesforce  is a cloud based Customer relationship management                     				    (CRM) platform that helps businesses of all the sizes to manage        				    	    their sales, marketing, customer services and other related    					   activities.</a:t>
            </a:r>
          </a:p>
          <a:p>
            <a:r>
              <a:rPr lang="en-GB" dirty="0">
                <a:latin typeface="Calibri" panose="020F0502020204030204" pitchFamily="34" charset="0"/>
                <a:ea typeface="Calibri" panose="020F0502020204030204" pitchFamily="34" charset="0"/>
                <a:cs typeface="Calibri" panose="020F0502020204030204" pitchFamily="34" charset="0"/>
              </a:rPr>
              <a:t>                                                                   The company was founded in 1999 and headquartered in San  				                    Francisco, California.</a:t>
            </a:r>
          </a:p>
        </p:txBody>
      </p:sp>
    </p:spTree>
    <p:extLst>
      <p:ext uri="{BB962C8B-B14F-4D97-AF65-F5344CB8AC3E}">
        <p14:creationId xmlns:p14="http://schemas.microsoft.com/office/powerpoint/2010/main" val="210172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11EB-6283-40F4-AF28-479304873225}"/>
              </a:ext>
            </a:extLst>
          </p:cNvPr>
          <p:cNvSpPr>
            <a:spLocks noGrp="1"/>
          </p:cNvSpPr>
          <p:nvPr>
            <p:ph type="title"/>
          </p:nvPr>
        </p:nvSpPr>
        <p:spPr>
          <a:xfrm>
            <a:off x="404813" y="388188"/>
            <a:ext cx="10947772" cy="716711"/>
          </a:xfrm>
        </p:spPr>
        <p:txBody>
          <a:bodyPr/>
          <a:lstStyle/>
          <a:p>
            <a:r>
              <a:rPr lang="en-US" dirty="0">
                <a:solidFill>
                  <a:srgbClr val="A6001A"/>
                </a:solidFill>
                <a:latin typeface="Calibri" panose="020F0502020204030204" pitchFamily="34" charset="0"/>
                <a:ea typeface="Calibri" panose="020F0502020204030204" pitchFamily="34" charset="0"/>
                <a:cs typeface="Calibri" panose="020F0502020204030204" pitchFamily="34" charset="0"/>
              </a:rPr>
              <a:t>CLOUD service's in Salesforce</a:t>
            </a:r>
          </a:p>
        </p:txBody>
      </p:sp>
      <p:sp>
        <p:nvSpPr>
          <p:cNvPr id="3" name="Text Placeholder 2">
            <a:extLst>
              <a:ext uri="{FF2B5EF4-FFF2-40B4-BE49-F238E27FC236}">
                <a16:creationId xmlns:a16="http://schemas.microsoft.com/office/drawing/2014/main" id="{EEED96DD-0340-48A5-BA08-9D1265F1B26F}"/>
              </a:ext>
            </a:extLst>
          </p:cNvPr>
          <p:cNvSpPr>
            <a:spLocks noGrp="1"/>
          </p:cNvSpPr>
          <p:nvPr>
            <p:ph type="body" sz="quarter" idx="10"/>
          </p:nvPr>
        </p:nvSpPr>
        <p:spPr>
          <a:xfrm>
            <a:off x="304253" y="1448092"/>
            <a:ext cx="5133887" cy="5021720"/>
          </a:xfrm>
        </p:spPr>
        <p:txBody>
          <a:bodyPr/>
          <a:lstStyle/>
          <a:p>
            <a:r>
              <a:rPr lang="en-US" sz="1600" b="1" dirty="0">
                <a:latin typeface="Calibri" panose="020F0502020204030204" pitchFamily="34" charset="0"/>
                <a:ea typeface="Calibri" panose="020F0502020204030204" pitchFamily="34" charset="0"/>
                <a:cs typeface="Calibri" panose="020F0502020204030204" pitchFamily="34" charset="0"/>
              </a:rPr>
              <a:t>Sales Cloud</a:t>
            </a:r>
            <a:r>
              <a:rPr lang="en-US" sz="1600" dirty="0">
                <a:latin typeface="Calibri" panose="020F0502020204030204" pitchFamily="34" charset="0"/>
                <a:ea typeface="Calibri" panose="020F0502020204030204" pitchFamily="34" charset="0"/>
                <a:cs typeface="Calibri" panose="020F0502020204030204" pitchFamily="34" charset="0"/>
              </a:rPr>
              <a:t>: Lead Management, Account &amp; Contact Management, Opportunity management, sales collaboration.</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Service cloud</a:t>
            </a:r>
            <a:r>
              <a:rPr lang="en-US" sz="1600" dirty="0">
                <a:latin typeface="Calibri" panose="020F0502020204030204" pitchFamily="34" charset="0"/>
                <a:ea typeface="Calibri" panose="020F0502020204030204" pitchFamily="34" charset="0"/>
                <a:cs typeface="Calibri" panose="020F0502020204030204" pitchFamily="34" charset="0"/>
              </a:rPr>
              <a:t>: Customer Service &amp; Support Application.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Commerce cloud</a:t>
            </a:r>
            <a:r>
              <a:rPr lang="en-US" sz="1600" dirty="0">
                <a:latin typeface="Calibri" panose="020F0502020204030204" pitchFamily="34" charset="0"/>
                <a:ea typeface="Calibri" panose="020F0502020204030204" pitchFamily="34" charset="0"/>
                <a:cs typeface="Calibri" panose="020F0502020204030204" pitchFamily="34" charset="0"/>
              </a:rPr>
              <a:t>: Order management, Merchandising,</a:t>
            </a:r>
          </a:p>
          <a:p>
            <a:r>
              <a:rPr lang="en-US" sz="1600" dirty="0">
                <a:latin typeface="Calibri" panose="020F0502020204030204" pitchFamily="34" charset="0"/>
                <a:ea typeface="Calibri" panose="020F0502020204030204" pitchFamily="34" charset="0"/>
                <a:cs typeface="Calibri" panose="020F0502020204030204" pitchFamily="34" charset="0"/>
              </a:rPr>
              <a:t>AI-powered personalization.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Experience Cloud</a:t>
            </a:r>
            <a:r>
              <a:rPr lang="en-US" sz="1600" dirty="0">
                <a:latin typeface="Calibri" panose="020F0502020204030204" pitchFamily="34" charset="0"/>
                <a:ea typeface="Calibri" panose="020F0502020204030204" pitchFamily="34" charset="0"/>
                <a:cs typeface="Calibri" panose="020F0502020204030204" pitchFamily="34" charset="0"/>
              </a:rPr>
              <a:t>: Content Management, Personalization.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Analytics Cloud: </a:t>
            </a:r>
            <a:r>
              <a:rPr lang="en-US" sz="1600" dirty="0">
                <a:latin typeface="Calibri" panose="020F0502020204030204" pitchFamily="34" charset="0"/>
                <a:ea typeface="Calibri" panose="020F0502020204030204" pitchFamily="34" charset="0"/>
                <a:cs typeface="Calibri" panose="020F0502020204030204" pitchFamily="34" charset="0"/>
              </a:rPr>
              <a:t>Data integration, Data Visualization, Mobile access.</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Marketing cloud: </a:t>
            </a:r>
            <a:r>
              <a:rPr lang="en-US" sz="1600" dirty="0">
                <a:latin typeface="Calibri" panose="020F0502020204030204" pitchFamily="34" charset="0"/>
                <a:ea typeface="Calibri" panose="020F0502020204030204" pitchFamily="34" charset="0"/>
                <a:cs typeface="Calibri" panose="020F0502020204030204" pitchFamily="34" charset="0"/>
              </a:rPr>
              <a:t>Email Marketing, Social Media, data management, Analytics.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 Placeholder 2">
            <a:extLst>
              <a:ext uri="{FF2B5EF4-FFF2-40B4-BE49-F238E27FC236}">
                <a16:creationId xmlns:a16="http://schemas.microsoft.com/office/drawing/2014/main" id="{00836B3E-622C-4A61-88F8-83232F41FF14}"/>
              </a:ext>
            </a:extLst>
          </p:cNvPr>
          <p:cNvSpPr txBox="1">
            <a:spLocks/>
          </p:cNvSpPr>
          <p:nvPr/>
        </p:nvSpPr>
        <p:spPr>
          <a:xfrm>
            <a:off x="5928818" y="404664"/>
            <a:ext cx="4721498" cy="233943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100" dirty="0"/>
          </a:p>
        </p:txBody>
      </p:sp>
      <p:grpSp>
        <p:nvGrpSpPr>
          <p:cNvPr id="21" name="Group 20">
            <a:extLst>
              <a:ext uri="{FF2B5EF4-FFF2-40B4-BE49-F238E27FC236}">
                <a16:creationId xmlns:a16="http://schemas.microsoft.com/office/drawing/2014/main" id="{321658F9-4B42-4887-80F1-99AE413FCE27}"/>
              </a:ext>
              <a:ext uri="{C183D7F6-B498-43B3-948B-1728B52AA6E4}">
                <adec:decorative xmlns:adec="http://schemas.microsoft.com/office/drawing/2017/decorative" val="1"/>
              </a:ext>
            </a:extLst>
          </p:cNvPr>
          <p:cNvGrpSpPr/>
          <p:nvPr/>
        </p:nvGrpSpPr>
        <p:grpSpPr>
          <a:xfrm>
            <a:off x="9428263" y="2839027"/>
            <a:ext cx="2444106" cy="1034787"/>
            <a:chOff x="9676031" y="2834926"/>
            <a:chExt cx="2444106" cy="1034787"/>
          </a:xfrm>
        </p:grpSpPr>
        <p:grpSp>
          <p:nvGrpSpPr>
            <p:cNvPr id="16" name="Group 15">
              <a:extLst>
                <a:ext uri="{FF2B5EF4-FFF2-40B4-BE49-F238E27FC236}">
                  <a16:creationId xmlns:a16="http://schemas.microsoft.com/office/drawing/2014/main" id="{022F2C6E-7F85-43B4-9620-553795962848}"/>
                </a:ext>
              </a:extLst>
            </p:cNvPr>
            <p:cNvGrpSpPr/>
            <p:nvPr/>
          </p:nvGrpSpPr>
          <p:grpSpPr>
            <a:xfrm>
              <a:off x="9676031" y="2834926"/>
              <a:ext cx="2444106" cy="565219"/>
              <a:chOff x="6403265" y="428045"/>
              <a:chExt cx="2444106" cy="565219"/>
            </a:xfrm>
          </p:grpSpPr>
          <p:pic>
            <p:nvPicPr>
              <p:cNvPr id="5" name="Picture 4">
                <a:extLst>
                  <a:ext uri="{FF2B5EF4-FFF2-40B4-BE49-F238E27FC236}">
                    <a16:creationId xmlns:a16="http://schemas.microsoft.com/office/drawing/2014/main" id="{AA7087C9-BED2-4D45-869A-A6B39399891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3265" y="428045"/>
                <a:ext cx="2444106" cy="565219"/>
              </a:xfrm>
              <a:prstGeom prst="rect">
                <a:avLst/>
              </a:prstGeom>
            </p:spPr>
          </p:pic>
          <p:sp>
            <p:nvSpPr>
              <p:cNvPr id="14" name="Rectangle 13">
                <a:extLst>
                  <a:ext uri="{FF2B5EF4-FFF2-40B4-BE49-F238E27FC236}">
                    <a16:creationId xmlns:a16="http://schemas.microsoft.com/office/drawing/2014/main" id="{81C7AF5D-7D01-4D51-ABB8-1994BF775AEB}"/>
                  </a:ext>
                </a:extLst>
              </p:cNvPr>
              <p:cNvSpPr/>
              <p:nvPr/>
            </p:nvSpPr>
            <p:spPr>
              <a:xfrm>
                <a:off x="8554552" y="435602"/>
                <a:ext cx="217078" cy="116061"/>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14">
                <a:extLst>
                  <a:ext uri="{FF2B5EF4-FFF2-40B4-BE49-F238E27FC236}">
                    <a16:creationId xmlns:a16="http://schemas.microsoft.com/office/drawing/2014/main" id="{0C305D76-B619-4101-8BBE-B11FD77C290E}"/>
                  </a:ext>
                </a:extLst>
              </p:cNvPr>
              <p:cNvSpPr/>
              <p:nvPr/>
            </p:nvSpPr>
            <p:spPr>
              <a:xfrm>
                <a:off x="6884449" y="546178"/>
                <a:ext cx="345600" cy="318460"/>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9" name="Picture 18">
              <a:extLst>
                <a:ext uri="{FF2B5EF4-FFF2-40B4-BE49-F238E27FC236}">
                  <a16:creationId xmlns:a16="http://schemas.microsoft.com/office/drawing/2014/main" id="{1DE378B3-C4F0-4638-9569-7C988B607517}"/>
                </a:ext>
              </a:extLst>
            </p:cNvPr>
            <p:cNvPicPr>
              <a:picLocks noChangeAspect="1"/>
            </p:cNvPicPr>
            <p:nvPr/>
          </p:nvPicPr>
          <p:blipFill rotWithShape="1">
            <a:blip r:embed="rId3"/>
            <a:srcRect l="6411" t="37635" r="7839" b="6994"/>
            <a:stretch/>
          </p:blipFill>
          <p:spPr>
            <a:xfrm>
              <a:off x="10157215" y="3389652"/>
              <a:ext cx="754381" cy="480061"/>
            </a:xfrm>
            <a:prstGeom prst="rect">
              <a:avLst/>
            </a:prstGeom>
          </p:spPr>
        </p:pic>
      </p:grpSp>
      <p:sp>
        <p:nvSpPr>
          <p:cNvPr id="23" name="TextBox 22">
            <a:extLst>
              <a:ext uri="{FF2B5EF4-FFF2-40B4-BE49-F238E27FC236}">
                <a16:creationId xmlns:a16="http://schemas.microsoft.com/office/drawing/2014/main" id="{6B133FB8-0CEC-472B-9E54-D2C84F5A945F}"/>
              </a:ext>
            </a:extLst>
          </p:cNvPr>
          <p:cNvSpPr txBox="1"/>
          <p:nvPr/>
        </p:nvSpPr>
        <p:spPr>
          <a:xfrm>
            <a:off x="5928818" y="2852936"/>
            <a:ext cx="5672632" cy="3554819"/>
          </a:xfrm>
          <a:prstGeom prst="rect">
            <a:avLst/>
          </a:prstGeom>
        </p:spPr>
        <p:txBody>
          <a:bodyPr vert="horz" lIns="0" tIns="0" rIns="0" bIns="0" rtlCol="0">
            <a:noAutofit/>
          </a:bodyPr>
          <a:lstStyle>
            <a:defPPr>
              <a:defRPr lang="pt-PT"/>
            </a:defPPr>
            <a:lvl1pPr indent="0">
              <a:lnSpc>
                <a:spcPct val="100000"/>
              </a:lnSpc>
              <a:spcBef>
                <a:spcPts val="0"/>
              </a:spcBef>
              <a:spcAft>
                <a:spcPts val="600"/>
              </a:spcAft>
              <a:buFont typeface="Arial" panose="020B0604020202020204" pitchFamily="34" charset="0"/>
              <a:buNone/>
              <a:defRPr sz="1100" b="1" baseline="0"/>
            </a:lvl1pPr>
            <a:lvl2pPr marL="177800" indent="-177800">
              <a:lnSpc>
                <a:spcPct val="100000"/>
              </a:lnSpc>
              <a:spcBef>
                <a:spcPts val="0"/>
              </a:spcBef>
              <a:spcAft>
                <a:spcPts val="600"/>
              </a:spcAft>
              <a:buClr>
                <a:schemeClr val="accent1"/>
              </a:buClr>
              <a:buFont typeface="Wingdings" panose="05000000000000000000" pitchFamily="2" charset="2"/>
              <a:buChar char="§"/>
              <a:defRPr baseline="0"/>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0" dirty="0">
                <a:latin typeface="+mj-lt"/>
              </a:rPr>
              <a:t>Accessibility: Best practices</a:t>
            </a:r>
          </a:p>
          <a:p>
            <a:pPr marL="171450" indent="-171450">
              <a:buFont typeface="Arial" panose="020B0604020202020204" pitchFamily="34" charset="0"/>
              <a:buChar char="•"/>
            </a:pPr>
            <a:r>
              <a:rPr lang="en-US" b="0" dirty="0"/>
              <a:t>Use the Accessibility checker</a:t>
            </a:r>
          </a:p>
          <a:p>
            <a:pPr marL="171450" indent="-171450">
              <a:buFont typeface="Arial" panose="020B0604020202020204" pitchFamily="34" charset="0"/>
              <a:buChar char="•"/>
            </a:pPr>
            <a:r>
              <a:rPr lang="en-US" b="0" dirty="0"/>
              <a:t>Make sure that content is well structured and clearly</a:t>
            </a:r>
            <a:br>
              <a:rPr lang="en-US" b="0" dirty="0"/>
            </a:br>
            <a:r>
              <a:rPr lang="en-US" b="0" dirty="0"/>
              <a:t>written (use headings and lists appropriately).</a:t>
            </a:r>
          </a:p>
          <a:p>
            <a:pPr marL="171450" indent="-171450">
              <a:buFont typeface="Arial" panose="020B0604020202020204" pitchFamily="34" charset="0"/>
              <a:buChar char="•"/>
            </a:pPr>
            <a:r>
              <a:rPr lang="en-US" b="0" dirty="0"/>
              <a:t>Give every slide a unique title</a:t>
            </a:r>
          </a:p>
          <a:p>
            <a:pPr marL="171450" indent="-171450">
              <a:buFont typeface="Arial" panose="020B0604020202020204" pitchFamily="34" charset="0"/>
              <a:buChar char="•"/>
            </a:pPr>
            <a:r>
              <a:rPr lang="en-US" b="0" dirty="0"/>
              <a:t>Make sure slide contents can be read in the order that you intend</a:t>
            </a:r>
          </a:p>
          <a:p>
            <a:pPr marL="171450" indent="-171450">
              <a:buFont typeface="Arial" panose="020B0604020202020204" pitchFamily="34" charset="0"/>
              <a:buChar char="•"/>
            </a:pPr>
            <a:r>
              <a:rPr lang="en-US" b="0" dirty="0"/>
              <a:t>Ensure that color is not the only means of conveying information</a:t>
            </a:r>
          </a:p>
          <a:p>
            <a:pPr marL="171450" indent="-171450">
              <a:buFont typeface="Arial" panose="020B0604020202020204" pitchFamily="34" charset="0"/>
              <a:buChar char="•"/>
            </a:pPr>
            <a:r>
              <a:rPr lang="en-US" b="0" dirty="0"/>
              <a:t>Ensure sufficient contrast between text and background colors</a:t>
            </a:r>
          </a:p>
          <a:p>
            <a:pPr marL="171450" indent="-171450">
              <a:buFont typeface="Arial" panose="020B0604020202020204" pitchFamily="34" charset="0"/>
              <a:buChar char="•"/>
            </a:pPr>
            <a:r>
              <a:rPr lang="en-US" b="0" dirty="0"/>
              <a:t>Describe the illustrations that convey information (e.g.: include alternative text). Otherwise, mark them as “decorative”.</a:t>
            </a:r>
          </a:p>
          <a:p>
            <a:pPr marL="171450" indent="-171450">
              <a:buFont typeface="Arial" panose="020B0604020202020204" pitchFamily="34" charset="0"/>
              <a:buChar char="•"/>
            </a:pPr>
            <a:r>
              <a:rPr lang="en-US" b="0" dirty="0"/>
              <a:t>Use a simple table structure for data only and specify column header information.</a:t>
            </a:r>
          </a:p>
          <a:p>
            <a:endParaRPr lang="en-US" b="0" dirty="0"/>
          </a:p>
          <a:p>
            <a:r>
              <a:rPr lang="en-US" sz="1200" b="0" dirty="0">
                <a:latin typeface="+mj-lt"/>
              </a:rPr>
              <a:t>To finalize</a:t>
            </a:r>
          </a:p>
          <a:p>
            <a:r>
              <a:rPr lang="en-US" b="0" dirty="0"/>
              <a:t>To lower the total weight of the presentation, </a:t>
            </a:r>
            <a:r>
              <a:rPr lang="en-US" dirty="0"/>
              <a:t>delete the unwanted </a:t>
            </a:r>
            <a:r>
              <a:rPr lang="en-US" b="0" dirty="0"/>
              <a:t>page/image and/or master slides</a:t>
            </a:r>
          </a:p>
          <a:p>
            <a:r>
              <a:rPr lang="en-US" b="0" dirty="0"/>
              <a:t>It is recommended to reduce the size and send a PDF copy to your stakeholder/s: </a:t>
            </a:r>
            <a:br>
              <a:rPr lang="en-US" b="0" dirty="0"/>
            </a:br>
            <a:r>
              <a:rPr lang="en-US" b="0" dirty="0"/>
              <a:t>‘Save as Adobe PDF.</a:t>
            </a:r>
          </a:p>
        </p:txBody>
      </p:sp>
      <p:pic>
        <p:nvPicPr>
          <p:cNvPr id="6" name="Picture 5" descr="A picture containing diagram&#10;&#10;Description automatically generated">
            <a:extLst>
              <a:ext uri="{FF2B5EF4-FFF2-40B4-BE49-F238E27FC236}">
                <a16:creationId xmlns:a16="http://schemas.microsoft.com/office/drawing/2014/main" id="{02FED46F-B063-A10C-8170-7B7332EAC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967" y="1104899"/>
            <a:ext cx="6064401" cy="5589240"/>
          </a:xfrm>
          <a:prstGeom prst="rect">
            <a:avLst/>
          </a:prstGeom>
        </p:spPr>
      </p:pic>
    </p:spTree>
    <p:extLst>
      <p:ext uri="{BB962C8B-B14F-4D97-AF65-F5344CB8AC3E}">
        <p14:creationId xmlns:p14="http://schemas.microsoft.com/office/powerpoint/2010/main" val="192910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p:txBody>
          <a:bodyPr/>
          <a:lstStyle/>
          <a:p>
            <a:r>
              <a:rPr lang="en-GB" dirty="0">
                <a:latin typeface="Calibri" panose="020F0502020204030204" pitchFamily="34" charset="0"/>
                <a:ea typeface="Calibri" panose="020F0502020204030204" pitchFamily="34" charset="0"/>
                <a:cs typeface="Calibri" panose="020F0502020204030204" pitchFamily="34" charset="0"/>
              </a:rPr>
              <a:t>Levels</a:t>
            </a:r>
            <a:r>
              <a:rPr lang="en-GB" dirty="0"/>
              <a:t> of Salesforce Testing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119336" y="1482968"/>
            <a:ext cx="11305255" cy="4789511"/>
          </a:xfrm>
        </p:spPr>
        <p:txBody>
          <a:bodyPr/>
          <a:lstStyle/>
          <a:p>
            <a:endParaRPr lang="en-GB" dirty="0"/>
          </a:p>
          <a:p>
            <a:endParaRPr lang="en-US" b="1" dirty="0"/>
          </a:p>
          <a:p>
            <a:r>
              <a:rPr lang="en-US" b="1" dirty="0">
                <a:solidFill>
                  <a:srgbClr val="007D74"/>
                </a:solidFill>
                <a:latin typeface="Calibri" panose="020F0502020204030204" pitchFamily="34" charset="0"/>
                <a:ea typeface="Calibri" panose="020F0502020204030204" pitchFamily="34" charset="0"/>
                <a:cs typeface="Calibri" panose="020F0502020204030204" pitchFamily="34" charset="0"/>
              </a:rPr>
              <a:t>Unit Testing              </a:t>
            </a:r>
            <a:r>
              <a:rPr lang="en-US" dirty="0">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ea typeface="Calibri" panose="020F0502020204030204" pitchFamily="34" charset="0"/>
                <a:cs typeface="Calibri" panose="020F0502020204030204" pitchFamily="34" charset="0"/>
              </a:rPr>
              <a:t>Unit tests help to ensure a piece of code is functioning as expected.</a:t>
            </a:r>
          </a:p>
          <a:p>
            <a:r>
              <a:rPr lang="en-IN" b="1" dirty="0">
                <a:solidFill>
                  <a:srgbClr val="007D74"/>
                </a:solidFill>
                <a:latin typeface="Calibri" panose="020F0502020204030204" pitchFamily="34" charset="0"/>
                <a:ea typeface="Calibri" panose="020F0502020204030204" pitchFamily="34" charset="0"/>
                <a:cs typeface="Calibri" panose="020F0502020204030204" pitchFamily="34" charset="0"/>
              </a:rPr>
              <a:t>QA Testing                </a:t>
            </a:r>
            <a:r>
              <a:rPr lang="en-IN" b="1" dirty="0">
                <a:latin typeface="Calibri" panose="020F0502020204030204" pitchFamily="34" charset="0"/>
                <a:ea typeface="Calibri" panose="020F0502020204030204" pitchFamily="34" charset="0"/>
                <a:cs typeface="Calibri" panose="020F0502020204030204" pitchFamily="34" charset="0"/>
              </a:rPr>
              <a:t>: </a:t>
            </a:r>
            <a:r>
              <a:rPr lang="en-IN"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QA testing is performed to ensure that the system is working as defined by  		                        		     the  business   requirements. </a:t>
            </a:r>
          </a:p>
          <a:p>
            <a:r>
              <a:rPr lang="en-IN" b="1" dirty="0">
                <a:solidFill>
                  <a:srgbClr val="007D74"/>
                </a:solidFill>
                <a:latin typeface="Calibri" panose="020F0502020204030204" pitchFamily="34" charset="0"/>
                <a:ea typeface="Calibri" panose="020F0502020204030204" pitchFamily="34" charset="0"/>
                <a:cs typeface="Calibri" panose="020F0502020204030204" pitchFamily="34" charset="0"/>
              </a:rPr>
              <a:t>UAT Testing              </a:t>
            </a:r>
            <a:r>
              <a:rPr lang="en-IN" b="1" dirty="0">
                <a:solidFill>
                  <a:srgbClr val="FFFFFF"/>
                </a:solidFill>
                <a:latin typeface="Calibri" panose="020F0502020204030204" pitchFamily="34" charset="0"/>
                <a:ea typeface="Calibri" panose="020F0502020204030204" pitchFamily="34" charset="0"/>
                <a:cs typeface="Calibri" panose="020F0502020204030204" pitchFamily="34" charset="0"/>
              </a:rPr>
              <a:t>:</a:t>
            </a:r>
            <a:r>
              <a:rPr lang="en-IN"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IN"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UAT(User Acceptance Testing) is performed by actual users of a system.</a:t>
            </a:r>
          </a:p>
          <a:p>
            <a:r>
              <a:rPr lang="en-IN" b="1" i="0" dirty="0">
                <a:solidFill>
                  <a:srgbClr val="007D74"/>
                </a:solidFill>
                <a:effectLst/>
                <a:latin typeface="Calibri" panose="020F0502020204030204" pitchFamily="34" charset="0"/>
                <a:ea typeface="Calibri" panose="020F0502020204030204" pitchFamily="34" charset="0"/>
                <a:cs typeface="Calibri" panose="020F0502020204030204" pitchFamily="34" charset="0"/>
              </a:rPr>
              <a:t>Production Testing</a:t>
            </a:r>
            <a:r>
              <a:rPr lang="en-IN" b="1"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r>
              <a:rPr lang="en-IN" b="0" i="0" dirty="0">
                <a:effectLst/>
                <a:latin typeface="Calibri" panose="020F0502020204030204" pitchFamily="34" charset="0"/>
                <a:ea typeface="Calibri" panose="020F0502020204030204" pitchFamily="34" charset="0"/>
                <a:cs typeface="Calibri" panose="020F0502020204030204" pitchFamily="34" charset="0"/>
              </a:rPr>
              <a:t>Performed upon successful deployment to the production environment,</a:t>
            </a:r>
          </a:p>
          <a:p>
            <a:pPr algn="l"/>
            <a:r>
              <a:rPr lang="en-IN" dirty="0">
                <a:latin typeface="Calibri" panose="020F0502020204030204" pitchFamily="34" charset="0"/>
                <a:ea typeface="Calibri" panose="020F0502020204030204" pitchFamily="34" charset="0"/>
                <a:cs typeface="Calibri" panose="020F0502020204030204" pitchFamily="34" charset="0"/>
              </a:rPr>
              <a:t>                                      u</a:t>
            </a:r>
            <a:r>
              <a:rPr lang="en-IN" b="0" i="0" dirty="0">
                <a:effectLst/>
                <a:latin typeface="Calibri" panose="020F0502020204030204" pitchFamily="34" charset="0"/>
                <a:ea typeface="Calibri" panose="020F0502020204030204" pitchFamily="34" charset="0"/>
                <a:cs typeface="Calibri" panose="020F0502020204030204" pitchFamily="34" charset="0"/>
              </a:rPr>
              <a:t>sually Smoke testing is used.</a:t>
            </a:r>
          </a:p>
          <a:p>
            <a:r>
              <a:rPr lang="en-IN" b="1" i="0" dirty="0">
                <a:solidFill>
                  <a:srgbClr val="007D74"/>
                </a:solidFill>
                <a:effectLst/>
                <a:latin typeface="Calibri" panose="020F0502020204030204" pitchFamily="34" charset="0"/>
                <a:ea typeface="Calibri" panose="020F0502020204030204" pitchFamily="34" charset="0"/>
                <a:cs typeface="Calibri" panose="020F0502020204030204" pitchFamily="34" charset="0"/>
              </a:rPr>
              <a:t>Regression Testing</a:t>
            </a:r>
            <a:r>
              <a:rPr lang="en-IN" b="0" i="0" dirty="0">
                <a:effectLst/>
                <a:latin typeface="Calibri" panose="020F0502020204030204" pitchFamily="34" charset="0"/>
                <a:ea typeface="Calibri" panose="020F0502020204030204" pitchFamily="34" charset="0"/>
                <a:cs typeface="Calibri" panose="020F0502020204030204" pitchFamily="34" charset="0"/>
              </a:rPr>
              <a:t>: Ensures existing functionality is not broken after a new deployment</a:t>
            </a:r>
          </a:p>
          <a:p>
            <a:pPr algn="l"/>
            <a:endParaRPr lang="en-IN" b="0"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IN" b="0" i="0" dirty="0">
              <a:solidFill>
                <a:srgbClr val="FFFFFF"/>
              </a:solidFill>
              <a:effectLst/>
              <a:latin typeface="Calibri" panose="020F0502020204030204" pitchFamily="34" charset="0"/>
            </a:endParaRPr>
          </a:p>
          <a:p>
            <a:endParaRPr lang="en-IN" b="0" i="0" dirty="0">
              <a:solidFill>
                <a:srgbClr val="FFFFFF"/>
              </a:solidFill>
              <a:effectLst/>
              <a:latin typeface="Calibri" panose="020F0502020204030204" pitchFamily="34" charset="0"/>
            </a:endParaRPr>
          </a:p>
          <a:p>
            <a:endParaRPr lang="en-IN" b="1" i="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958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0" y="116632"/>
            <a:ext cx="4563421" cy="558924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0" y="677875"/>
            <a:ext cx="4557541" cy="4276746"/>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t>     Roles &amp; Profiles</a:t>
            </a: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r>
              <a:rPr kumimoji="0" lang="en-US" sz="1600" b="0" i="0" u="none" strike="noStrike" kern="1200" cap="all" spc="0" normalizeH="0" baseline="0" noProof="0" dirty="0">
                <a:ln>
                  <a:noFill/>
                </a:ln>
                <a:solidFill>
                  <a:schemeClr val="accent2"/>
                </a:solidFill>
                <a:effectLst/>
                <a:uLnTx/>
                <a:uFillTx/>
                <a:latin typeface="Ubuntu Light"/>
                <a:ea typeface="+mj-ea"/>
                <a:cs typeface="Ubuntu Light"/>
              </a:rPr>
              <a:t>              </a:t>
            </a: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t>       </a:t>
            </a: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br>
              <a:rPr kumimoji="0" lang="en-US" sz="3200" b="0" i="0" u="none" strike="noStrike" kern="1200" cap="all" spc="0" normalizeH="0" baseline="0" noProof="0" dirty="0">
                <a:ln>
                  <a:noFill/>
                </a:ln>
                <a:solidFill>
                  <a:schemeClr val="accent2"/>
                </a:solidFill>
                <a:effectLst/>
                <a:uLnTx/>
                <a:uFillTx/>
                <a:latin typeface="Ubuntu Light"/>
                <a:ea typeface="+mj-ea"/>
                <a:cs typeface="Ubuntu Light"/>
              </a:rPr>
            </a:br>
            <a:endParaRPr kumimoji="0" lang="en-US" sz="32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3" name="TextBox 2">
            <a:extLst>
              <a:ext uri="{FF2B5EF4-FFF2-40B4-BE49-F238E27FC236}">
                <a16:creationId xmlns:a16="http://schemas.microsoft.com/office/drawing/2014/main" id="{15D2998F-5769-DBEA-CCCA-C15C498E0D1F}"/>
              </a:ext>
            </a:extLst>
          </p:cNvPr>
          <p:cNvSpPr txBox="1"/>
          <p:nvPr/>
        </p:nvSpPr>
        <p:spPr>
          <a:xfrm>
            <a:off x="335360" y="2164214"/>
            <a:ext cx="4222181" cy="7294305"/>
          </a:xfrm>
          <a:prstGeom prst="rect">
            <a:avLst/>
          </a:prstGeom>
          <a:noFill/>
        </p:spPr>
        <p:txBody>
          <a:bodyPr wrap="square" rtlCol="0">
            <a:spAutoFit/>
          </a:bodyPr>
          <a:lstStyle/>
          <a:p>
            <a:r>
              <a:rPr lang="en-IN" dirty="0"/>
              <a:t>             </a:t>
            </a: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R</a:t>
            </a:r>
            <a:r>
              <a:rPr lang="en-IN"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oles is a record-level access in Salesforce that defines the visibility access of a user.  Roles can be used to specify the levels of access a user can have to data in your Salesforce organization.</a:t>
            </a:r>
          </a:p>
          <a:p>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Profiles are Set of Permissions and settings that define what users can see and do with in Salesforce platform.</a:t>
            </a: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Profiles can also control what users can with in the platform, such as which fields and objects are Visible</a:t>
            </a:r>
            <a:endParaRPr lang="en-IN"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IN"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solidFill>
                <a:schemeClr val="bg1"/>
              </a:solidFill>
              <a:latin typeface="Roboto" panose="02000000000000000000" pitchFamily="2" charset="0"/>
            </a:endParaRPr>
          </a:p>
          <a:p>
            <a:endParaRPr lang="en-IN" dirty="0">
              <a:solidFill>
                <a:schemeClr val="bg1"/>
              </a:solidFill>
              <a:latin typeface="Roboto" panose="02000000000000000000" pitchFamily="2" charset="0"/>
            </a:endParaRPr>
          </a:p>
          <a:p>
            <a:endParaRPr lang="en-IN" dirty="0">
              <a:solidFill>
                <a:schemeClr val="bg1"/>
              </a:solidFill>
              <a:latin typeface="Roboto" panose="02000000000000000000" pitchFamily="2" charset="0"/>
            </a:endParaRPr>
          </a:p>
          <a:p>
            <a:endParaRPr lang="en-IN" dirty="0">
              <a:solidFill>
                <a:schemeClr val="bg1"/>
              </a:solidFill>
              <a:latin typeface="Roboto" panose="02000000000000000000" pitchFamily="2" charset="0"/>
            </a:endParaRPr>
          </a:p>
          <a:p>
            <a:endParaRPr lang="en-IN" b="0" i="0" dirty="0">
              <a:solidFill>
                <a:schemeClr val="bg1"/>
              </a:solidFill>
              <a:effectLst/>
              <a:latin typeface="Roboto" panose="02000000000000000000" pitchFamily="2" charset="0"/>
            </a:endParaRPr>
          </a:p>
          <a:p>
            <a:endParaRPr lang="en-IN" b="0" i="0" dirty="0">
              <a:solidFill>
                <a:schemeClr val="bg1"/>
              </a:solidFill>
              <a:effectLst/>
              <a:latin typeface="Roboto" panose="02000000000000000000" pitchFamily="2" charset="0"/>
            </a:endParaRPr>
          </a:p>
          <a:p>
            <a:endParaRPr lang="en-IN" dirty="0">
              <a:solidFill>
                <a:schemeClr val="bg1"/>
              </a:solidFill>
              <a:latin typeface="Roboto" panose="02000000000000000000" pitchFamily="2" charset="0"/>
            </a:endParaRPr>
          </a:p>
          <a:p>
            <a:endParaRPr lang="en-IN" dirty="0">
              <a:solidFill>
                <a:schemeClr val="bg1"/>
              </a:solidFill>
              <a:latin typeface="Roboto" panose="02000000000000000000" pitchFamily="2" charset="0"/>
            </a:endParaRPr>
          </a:p>
          <a:p>
            <a:endParaRPr lang="en-IN" dirty="0">
              <a:solidFill>
                <a:schemeClr val="bg1"/>
              </a:solidFill>
              <a:latin typeface="Roboto" panose="02000000000000000000" pitchFamily="2" charset="0"/>
            </a:endParaRPr>
          </a:p>
          <a:p>
            <a:endParaRPr lang="en-IN" dirty="0">
              <a:solidFill>
                <a:schemeClr val="bg1"/>
              </a:solidFill>
            </a:endParaRPr>
          </a:p>
        </p:txBody>
      </p:sp>
      <p:pic>
        <p:nvPicPr>
          <p:cNvPr id="7" name="Picture 6" descr="Diagram&#10;&#10;Description automatically generated">
            <a:extLst>
              <a:ext uri="{FF2B5EF4-FFF2-40B4-BE49-F238E27FC236}">
                <a16:creationId xmlns:a16="http://schemas.microsoft.com/office/drawing/2014/main" id="{9875FA39-6AF9-4538-1E17-435B663A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469" y="908720"/>
            <a:ext cx="6991709" cy="5492352"/>
          </a:xfrm>
          <a:prstGeom prst="rect">
            <a:avLst/>
          </a:prstGeom>
        </p:spPr>
      </p:pic>
    </p:spTree>
    <p:extLst>
      <p:ext uri="{BB962C8B-B14F-4D97-AF65-F5344CB8AC3E}">
        <p14:creationId xmlns:p14="http://schemas.microsoft.com/office/powerpoint/2010/main" val="162587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BEB82A-25B5-4673-9486-6551E332E3FF}"/>
              </a:ext>
              <a:ext uri="{C183D7F6-B498-43B3-948B-1728B52AA6E4}">
                <adec:decorative xmlns:adec="http://schemas.microsoft.com/office/drawing/2017/decorative" val="1"/>
              </a:ext>
            </a:extLst>
          </p:cNvPr>
          <p:cNvSpPr/>
          <p:nvPr/>
        </p:nvSpPr>
        <p:spPr>
          <a:xfrm>
            <a:off x="335360" y="6469812"/>
            <a:ext cx="1584176"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ectangle 24">
            <a:extLst>
              <a:ext uri="{FF2B5EF4-FFF2-40B4-BE49-F238E27FC236}">
                <a16:creationId xmlns:a16="http://schemas.microsoft.com/office/drawing/2014/main" id="{90F17880-7A68-4068-963E-885C11705B8C}"/>
              </a:ext>
              <a:ext uri="{C183D7F6-B498-43B3-948B-1728B52AA6E4}">
                <adec:decorative xmlns:adec="http://schemas.microsoft.com/office/drawing/2017/decorative" val="1"/>
              </a:ext>
            </a:extLst>
          </p:cNvPr>
          <p:cNvSpPr/>
          <p:nvPr/>
        </p:nvSpPr>
        <p:spPr>
          <a:xfrm>
            <a:off x="9192343" y="6469812"/>
            <a:ext cx="995863"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4" name="Picture 3" descr="Diagram&#10;&#10;Description automatically generated">
            <a:extLst>
              <a:ext uri="{FF2B5EF4-FFF2-40B4-BE49-F238E27FC236}">
                <a16:creationId xmlns:a16="http://schemas.microsoft.com/office/drawing/2014/main" id="{71F31D01-BD3E-5DBF-4DA1-654041121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104898"/>
            <a:ext cx="11233248" cy="5753101"/>
          </a:xfrm>
          <a:prstGeom prst="rect">
            <a:avLst/>
          </a:prstGeom>
        </p:spPr>
      </p:pic>
    </p:spTree>
    <p:extLst>
      <p:ext uri="{BB962C8B-B14F-4D97-AF65-F5344CB8AC3E}">
        <p14:creationId xmlns:p14="http://schemas.microsoft.com/office/powerpoint/2010/main" val="2179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a:latin typeface="Calibri" panose="020F0502020204030204" pitchFamily="34" charset="0"/>
                <a:ea typeface="Calibri" panose="020F0502020204030204" pitchFamily="34" charset="0"/>
                <a:cs typeface="Calibri" panose="020F0502020204030204" pitchFamily="34" charset="0"/>
              </a:rPr>
              <a:t>Learning</a:t>
            </a:r>
            <a:r>
              <a:rPr lang="en-GB" sz="2800" dirty="0"/>
              <a:t> Paths:</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lvl="1"/>
            <a:endParaRPr lang="en-GB" dirty="0"/>
          </a:p>
          <a:p>
            <a:endParaRPr lang="en-GB" dirty="0"/>
          </a:p>
          <a:p>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Tree>
    <p:extLst>
      <p:ext uri="{BB962C8B-B14F-4D97-AF65-F5344CB8AC3E}">
        <p14:creationId xmlns:p14="http://schemas.microsoft.com/office/powerpoint/2010/main" val="266388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Title</a:t>
            </a:r>
            <a:br>
              <a:rPr lang="en-GB" dirty="0"/>
            </a:br>
            <a:r>
              <a:rPr lang="en-GB" dirty="0"/>
              <a:t>(Work for 1 or 2 lines of title)</a:t>
            </a:r>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dirty="0">
                <a:solidFill>
                  <a:schemeClr val="bg1"/>
                </a:solidFill>
              </a:rPr>
              <a:t>Header</a:t>
            </a:r>
          </a:p>
        </p:txBody>
      </p:sp>
      <p:sp>
        <p:nvSpPr>
          <p:cNvPr id="5" name="Text Placeholder 4"/>
          <p:cNvSpPr>
            <a:spLocks noGrp="1"/>
          </p:cNvSpPr>
          <p:nvPr>
            <p:ph type="body" sz="quarter" idx="10"/>
          </p:nvPr>
        </p:nvSpPr>
        <p:spPr>
          <a:xfrm>
            <a:off x="404814"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5"/>
          </p:nvPr>
        </p:nvSpPr>
        <p:spPr>
          <a:solidFill>
            <a:srgbClr val="007D74"/>
          </a:solidFill>
        </p:spPr>
        <p:txBody>
          <a:bodyPr/>
          <a:lstStyle/>
          <a:p>
            <a:r>
              <a:rPr lang="en-GB" sz="1800" dirty="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 Placeholder 9"/>
          <p:cNvSpPr>
            <a:spLocks noGrp="1"/>
          </p:cNvSpPr>
          <p:nvPr>
            <p:ph type="body" sz="quarter" idx="17"/>
          </p:nvPr>
        </p:nvSpPr>
        <p:spPr>
          <a:solidFill>
            <a:srgbClr val="007D74"/>
          </a:solidFill>
        </p:spPr>
        <p:txBody>
          <a:bodyPr/>
          <a:lstStyle/>
          <a:p>
            <a:r>
              <a:rPr lang="en-GB" sz="1800" dirty="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6e9e2595fa1084b1a028894ca2627931">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42542138c7c0860554875b300c3d4ef7"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982877-D147-4C15-B050-A052E4937983}">
  <ds:schemaRefs>
    <ds:schemaRef ds:uri="http://schemas.microsoft.com/office/2006/metadata/properties"/>
    <ds:schemaRef ds:uri="http://schemas.microsoft.com/office/infopath/2007/PartnerControls"/>
    <ds:schemaRef ds:uri="f1122fed-4606-4ec8-90ef-13536176a38c"/>
  </ds:schemaRefs>
</ds:datastoreItem>
</file>

<file path=customXml/itemProps2.xml><?xml version="1.0" encoding="utf-8"?>
<ds:datastoreItem xmlns:ds="http://schemas.openxmlformats.org/officeDocument/2006/customXml" ds:itemID="{D941E1A9-0998-4BCC-8A3D-8EAB16ADB626}">
  <ds:schemaRefs>
    <ds:schemaRef ds:uri="http://schemas.microsoft.com/sharepoint/v3/contenttype/forms"/>
  </ds:schemaRefs>
</ds:datastoreItem>
</file>

<file path=customXml/itemProps3.xml><?xml version="1.0" encoding="utf-8"?>
<ds:datastoreItem xmlns:ds="http://schemas.openxmlformats.org/officeDocument/2006/customXml" ds:itemID="{2B411529-341F-4BDF-98A6-FA8EF32149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Capgemini Template-Standard-2023</Template>
  <TotalTime>229</TotalTime>
  <Words>712</Words>
  <Application>Microsoft Office PowerPoint</Application>
  <PresentationFormat>Widescreen</PresentationFormat>
  <Paragraphs>94</Paragraphs>
  <Slides>11</Slides>
  <Notes>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Ubuntu Light</vt:lpstr>
      <vt:lpstr>Ubuntu</vt:lpstr>
      <vt:lpstr>Roboto</vt:lpstr>
      <vt:lpstr>Ubuntu Medium</vt:lpstr>
      <vt:lpstr>Wingdings</vt:lpstr>
      <vt:lpstr>Calibri</vt:lpstr>
      <vt:lpstr>Arial</vt:lpstr>
      <vt:lpstr>Capgemini2021</vt:lpstr>
      <vt:lpstr>Salesforce Testing                                             Kiran kumar puli</vt:lpstr>
      <vt:lpstr>AGENDA</vt:lpstr>
      <vt:lpstr>SALesforce</vt:lpstr>
      <vt:lpstr>CLOUD service's in Salesforce</vt:lpstr>
      <vt:lpstr>Levels of Salesforce Testing</vt:lpstr>
      <vt:lpstr>     Roles &amp; Profiles                             </vt:lpstr>
      <vt:lpstr>PowerPoint Presentation</vt:lpstr>
      <vt:lpstr>Learning Paths:</vt:lpstr>
      <vt:lpstr>Title (Work for 1 or 2 lines of title)</vt:lpstr>
      <vt:lpstr>Thank you</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Testing                                             Kiran kumar puli</dc:title>
  <dc:subject>ppt standard template</dc:subject>
  <dc:creator>Puli, Kiran Kumar</dc:creator>
  <cp:lastModifiedBy>Puli, Kiran Kumar</cp:lastModifiedBy>
  <cp:revision>5</cp:revision>
  <dcterms:created xsi:type="dcterms:W3CDTF">2023-04-22T06:35:03Z</dcterms:created>
  <dcterms:modified xsi:type="dcterms:W3CDTF">2023-04-22T10:24:21Z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